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Lisa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Kim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Kim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Ayden</a:t>
            </a:r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kim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Marcella</a:t>
            </a:r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Ayden</a:t>
            </a: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start menu will appear</a:t>
            </a:r>
          </a:p>
          <a:p>
            <a:pPr indent="-3048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 is pressed</a:t>
            </a:r>
          </a:p>
          <a:p>
            <a:pPr indent="-304800" lvl="0" marL="457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child selects an emotional state</a:t>
            </a:r>
          </a:p>
          <a:p>
            <a:pPr indent="-304800" lvl="0" marL="914400" marR="0" rtl="0" algn="l"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child is asked to evaluate his/her emotional state before and after gameplay  </a:t>
            </a:r>
          </a:p>
          <a:p>
            <a:pPr indent="-304800" lvl="0" marL="914400" marR="0" rtl="0" algn="l"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face is chosen that corresponds to their mood</a:t>
            </a:r>
          </a:p>
          <a:p>
            <a:pPr indent="-304800" lvl="0" marL="914400" marR="0" rtl="0" algn="l"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emotions will lead to the non-challenging script </a:t>
            </a: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The map appears</a:t>
            </a:r>
          </a:p>
          <a:p>
            <a:pPr indent="-304800" lvl="0" marL="457200" marR="0" rtl="0" algn="l"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negative emotion is chosen the non-challenging version starts</a:t>
            </a:r>
          </a:p>
          <a:p>
            <a:pPr indent="-304800" lvl="0" marL="457200" marR="0" rtl="0" algn="l">
              <a:spcBef>
                <a:spcPts val="160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positive emotion is chosen the challenging version starts</a:t>
            </a:r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The child clicks on a location and begins playing that scene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exercise? Why is it important? What is its role in the game? How does it work?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Marcella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Marcella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picture: the badges helps the child visualize progress (completion of a task)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Kim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2354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08.jpg"/><Relationship Id="rId6" Type="http://schemas.openxmlformats.org/officeDocument/2006/relationships/image" Target="../media/image09.jp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5-16 at 6.45.19 PM.png"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4775" y="-315100"/>
            <a:ext cx="10428902" cy="58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idx="4294967295" type="subTitle"/>
          </p:nvPr>
        </p:nvSpPr>
        <p:spPr>
          <a:xfrm>
            <a:off x="-121575" y="3573762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Biofeedback into a Videogame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Improve Emotion Self-Regulation in Children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Autism Spectrum Disorder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6-05-11 at 4.28.16 PM.png"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550" y="1528125"/>
            <a:ext cx="5188377" cy="3242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6 at 6.48.43 PM.png"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650" y="0"/>
            <a:ext cx="5090648" cy="27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2C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k.png" id="175" name="Shape 175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1" type="body"/>
          </p:nvPr>
        </p:nvSpPr>
        <p:spPr>
          <a:xfrm>
            <a:off x="157525" y="782650"/>
            <a:ext cx="48711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onitors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breathing rate and 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diaphragmatic expansion and provides feedback on breathing exercise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Breathing pattern is visually represented on the screen with a colored ring around the Super Hippo’s belly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nstructions for the breathing corrections are displayed on the screen based on the feedback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Records breathing data that can be used to track improvement and common technique problems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900" y="521225"/>
            <a:ext cx="3129000" cy="44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1077950" y="130450"/>
            <a:ext cx="24903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Super Cape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EAD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Art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 are used in association with specific emotions and correlated to the characters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Light, gentle tones are used throughout the game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backgrounds are bright and warm, to be comforting and encouraging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549" y="1489986"/>
            <a:ext cx="713700" cy="12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946" y="3052524"/>
            <a:ext cx="2552100" cy="14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6350" y="3052524"/>
            <a:ext cx="2552100" cy="14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7150" y="218975"/>
            <a:ext cx="8361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347" y="3052524"/>
            <a:ext cx="2552100" cy="1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3943000" y="11150"/>
            <a:ext cx="5201100" cy="5143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4294967295" type="title"/>
          </p:nvPr>
        </p:nvSpPr>
        <p:spPr>
          <a:xfrm>
            <a:off x="-447125" y="-89650"/>
            <a:ext cx="4957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Expression and Animation</a:t>
            </a:r>
          </a:p>
        </p:txBody>
      </p:sp>
      <p:sp>
        <p:nvSpPr>
          <p:cNvPr id="196" name="Shape 196"/>
          <p:cNvSpPr txBox="1"/>
          <p:nvPr>
            <p:ph idx="4294967295" type="body"/>
          </p:nvPr>
        </p:nvSpPr>
        <p:spPr>
          <a:xfrm>
            <a:off x="-47450" y="481050"/>
            <a:ext cx="3937500" cy="4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characters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mouths will not animate as they speak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hippo’s mouth will only show for the breathing activities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 expressions are used to show e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Emotions will be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verbally described 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minimize misjudgment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042100" y="111650"/>
            <a:ext cx="51018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600"/>
              <a:t>“It has also been suggested that those with ASC focus on the mouth during social exchanges because they may be trying to obtain verbal information”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i="1" lang="en" sz="1100"/>
              <a:t>-Enhancing Emotion Recognition in Children with Autism Spectrum Conditions:  An intervention Using Animated Vehicles with Real Emotional Faces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600"/>
              <a:t>“Results of both studies showed that children with ASD performed as well as their TD peers on the Body-Emotion test.”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i="1" lang="en" sz="1100"/>
              <a:t>-Peterson, C., V. Slaughter, and C. Brownell. "Children with Autism Spectrum Disorder Are Skilled at Reading Emotion Body Language."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1600"/>
              <a:t>“Finally, the correct identification of neutral faces appeared to be particularly challenging for those with ASD, with affected individuals more frequently identifying neutral faces as angry”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i="1" lang="en" sz="1100"/>
              <a:t>-Eack, Shaun M., Nancy J. Minshew, and Carla A. Mazefsky. "Misinterpretation of Facial Expressions of Emotion in Verbal Adults with Autism Spectrum Disorder."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1100"/>
          </a:p>
        </p:txBody>
      </p:sp>
      <p:pic>
        <p:nvPicPr>
          <p:cNvPr descr="elephant hiding behind ears.jp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72" y="3641850"/>
            <a:ext cx="1148022" cy="140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on2.png" id="199" name="Shape 199"/>
          <p:cNvPicPr preferRelativeResize="0"/>
          <p:nvPr/>
        </p:nvPicPr>
        <p:blipFill rotWithShape="1">
          <a:blip r:embed="rId4">
            <a:alphaModFix/>
          </a:blip>
          <a:srcRect b="0" l="57697" r="11708" t="0"/>
          <a:stretch/>
        </p:blipFill>
        <p:spPr>
          <a:xfrm>
            <a:off x="2215724" y="3503958"/>
            <a:ext cx="1148024" cy="154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9DAF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1" lang="en" sz="4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1.jpg" id="209" name="Shape 20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3200" u="none" cap="none" strike="noStrike">
                <a:latin typeface="Arial"/>
                <a:ea typeface="Arial"/>
                <a:cs typeface="Arial"/>
                <a:sym typeface="Arial"/>
              </a:rPr>
              <a:t>The Team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Jessica Kernan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(Informatics),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Manager 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Ayden Zhang </a:t>
            </a:r>
            <a:r>
              <a:rPr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(Informatics)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Programmer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Kevin Liu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(Engineering),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Programmer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Kim Zhang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(Business Administration),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Artist, Animator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Erin Shin </a:t>
            </a:r>
            <a:r>
              <a:rPr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(OCSA)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Tina Chau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(Art),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Animator</a:t>
            </a: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Lisa Harvey</a:t>
            </a:r>
            <a:r>
              <a:rPr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(Psychology)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Scriptwriter</a:t>
            </a:r>
            <a:r>
              <a:rPr b="0" i="1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Cape Creator, Composer</a:t>
            </a:r>
          </a:p>
          <a:p>
            <a: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Marcella Digel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(Biomedical Engineering - Premed),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Scriptwriter,  Background Researcher</a:t>
            </a:r>
          </a:p>
          <a:p>
            <a: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Drs. Yuqing Guo, Sergio Gago, &amp; Professor Robin Steinberg-Epstein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Mentors	</a:t>
            </a:r>
          </a:p>
          <a:p>
            <a:pPr lvl="0" rtl="0">
              <a:lnSpc>
                <a:spcPct val="183333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105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575" y="0"/>
            <a:ext cx="3463800" cy="5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529925" y="1826400"/>
            <a:ext cx="33207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TY.jpg" id="80" name="Shape 80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311700" y="168975"/>
            <a:ext cx="8520600" cy="6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706250"/>
            <a:ext cx="8644500" cy="386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ASD: fastest growing developmental disability</a:t>
            </a:r>
          </a:p>
          <a:p>
            <a:pPr indent="-381000" lvl="1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CDCP: prevalence of autism in the United States has risen from 1 in 150 births in 2002 to 1 in 68 births in 2012 (CDC, 2013)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 with social interaction, communication, motor and cognitive functioning, and emotion self-regulation, resulting in more frequent tantrum behavior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behavior and communication</a:t>
            </a:r>
          </a:p>
          <a:p>
            <a:pPr indent="-381000" lvl="1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effective intervention to promote the acquisition of emotion self-regulation skills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Progress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 of emotional situations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Superhero theme &amp; reward system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artwork, animations, characters, and scripts based on ASD research and collaboration with the Center for Autism and Neurodevelopment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Breathing exercise song accompaniment and biofeedback cues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of a superhero cape strain gauge harness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07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latin typeface="Arial"/>
                <a:ea typeface="Arial"/>
                <a:cs typeface="Arial"/>
                <a:sym typeface="Arial"/>
              </a:rPr>
              <a:t>Our Approach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66850"/>
            <a:ext cx="86820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 interventions seeking to improve children's skills in regulating emotional responses</a:t>
            </a: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tantrum behaviors in children with ASD ages 4 to 8</a:t>
            </a:r>
          </a:p>
          <a:p>
            <a: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Investigate the effects of diaphragmatic breathing on emotional states of children with ASD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parents with an educational tool that will help their children recognize extreme emotional states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rden with dandelion.jpg" id="100" name="Shape 100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1" type="body"/>
          </p:nvPr>
        </p:nvSpPr>
        <p:spPr>
          <a:xfrm>
            <a:off x="116625" y="541250"/>
            <a:ext cx="410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1" i="0" lang="en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Challenging Version: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play-through when the child is in a good mood 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breathing exercise is introduced as a super-hero skill to be used to handle stressful situations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include meeting a stranger, speaking with someone unfamiliar, being in a new, ‘scary’ environment, &amp; getting disappointed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are not meant to be triggering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374" y="2769199"/>
            <a:ext cx="1814100" cy="2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5312650" y="541250"/>
            <a:ext cx="37239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Roboto"/>
              <a:buNone/>
            </a:pPr>
            <a:r>
              <a:rPr b="1" lang="en" sz="1800" u="sng"/>
              <a:t>Non-Challenging Version: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Roboto"/>
              <a:buNone/>
            </a:pPr>
            <a:r>
              <a:rPr lang="en" sz="1800"/>
              <a:t>Can be played after completing the challenging version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Roboto"/>
              <a:buNone/>
            </a:pPr>
            <a:r>
              <a:rPr lang="en" sz="1800"/>
              <a:t>Played when not feeling well or just having fun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Roboto"/>
              <a:buNone/>
            </a:pPr>
            <a:r>
              <a:rPr lang="en" sz="1800"/>
              <a:t>No emotional stress in the activities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Roboto"/>
              <a:buNone/>
            </a:pPr>
            <a:r>
              <a:rPr lang="en" sz="1800"/>
              <a:t>The child can pick any location from the regular game to do a location specific breathing activity (blowing dandelions, blowing bubblegum bubbles, blowing up balloons, blowing out candles…)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4" name="Shape 104"/>
          <p:cNvSpPr txBox="1"/>
          <p:nvPr/>
        </p:nvSpPr>
        <p:spPr>
          <a:xfrm>
            <a:off x="2215600" y="-10075"/>
            <a:ext cx="5369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How are you feeling today?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2E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976" y="-239800"/>
            <a:ext cx="3704400" cy="20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134400" y="787797"/>
            <a:ext cx="1308204" cy="536867"/>
          </a:xfrm>
          <a:prstGeom prst="cloud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443000" y="811037"/>
            <a:ext cx="868499" cy="3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349" y="1248424"/>
            <a:ext cx="2074969" cy="1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5275" y="3483487"/>
            <a:ext cx="1639796" cy="105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7311" y="3054255"/>
            <a:ext cx="1639801" cy="922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1016925" y="1280425"/>
            <a:ext cx="493799" cy="321899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2982025" y="1881350"/>
            <a:ext cx="1244100" cy="287399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/>
          <p:cNvCxnSpPr/>
          <p:nvPr/>
        </p:nvCxnSpPr>
        <p:spPr>
          <a:xfrm flipH="1" rot="-5400000">
            <a:off x="1464999" y="2305850"/>
            <a:ext cx="881100" cy="480299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Shape 118"/>
          <p:cNvSpPr txBox="1"/>
          <p:nvPr/>
        </p:nvSpPr>
        <p:spPr>
          <a:xfrm>
            <a:off x="120825" y="2181650"/>
            <a:ext cx="1786199" cy="3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 Negative mood choice(2)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771825" y="2206100"/>
            <a:ext cx="468600" cy="31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625275" y="1474975"/>
            <a:ext cx="1981199" cy="3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positive mood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choice (2)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876900" y="1833650"/>
            <a:ext cx="13902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Challenging version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489150" y="2964525"/>
            <a:ext cx="1639799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Non-challenging version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125" y="1909525"/>
            <a:ext cx="1668592" cy="1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8648" y="4110805"/>
            <a:ext cx="1639801" cy="92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125" y="4110798"/>
            <a:ext cx="2074969" cy="1167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>
            <a:off x="6740713" y="2404705"/>
            <a:ext cx="1156500" cy="515400"/>
          </a:xfrm>
          <a:prstGeom prst="curvedConnector3">
            <a:avLst>
              <a:gd fmla="val 88064" name="adj1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>
            <a:stCxn id="113" idx="2"/>
          </p:cNvCxnSpPr>
          <p:nvPr/>
        </p:nvCxnSpPr>
        <p:spPr>
          <a:xfrm flipH="1" rot="-5400000">
            <a:off x="3936423" y="4043624"/>
            <a:ext cx="384000" cy="1366500"/>
          </a:xfrm>
          <a:prstGeom prst="curvedConnector2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Shape 128"/>
          <p:cNvCxnSpPr/>
          <p:nvPr/>
        </p:nvCxnSpPr>
        <p:spPr>
          <a:xfrm>
            <a:off x="8080759" y="4052848"/>
            <a:ext cx="10200" cy="386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9" name="Shape 129"/>
          <p:cNvCxnSpPr/>
          <p:nvPr/>
        </p:nvCxnSpPr>
        <p:spPr>
          <a:xfrm flipH="1" rot="10800000">
            <a:off x="6628900" y="4957925"/>
            <a:ext cx="790500" cy="9899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30" name="Shape 130"/>
          <p:cNvCxnSpPr/>
          <p:nvPr/>
        </p:nvCxnSpPr>
        <p:spPr>
          <a:xfrm rot="-3175459">
            <a:off x="4728777" y="4884899"/>
            <a:ext cx="116940" cy="126781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/>
          <p:cNvCxnSpPr/>
          <p:nvPr/>
        </p:nvCxnSpPr>
        <p:spPr>
          <a:xfrm flipH="1" rot="-3178606">
            <a:off x="4800317" y="4818771"/>
            <a:ext cx="67260" cy="136621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/>
          <p:cNvCxnSpPr/>
          <p:nvPr/>
        </p:nvCxnSpPr>
        <p:spPr>
          <a:xfrm flipH="1" rot="10800000">
            <a:off x="2145700" y="2976674"/>
            <a:ext cx="179399" cy="849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Shape 133"/>
          <p:cNvCxnSpPr/>
          <p:nvPr/>
        </p:nvCxnSpPr>
        <p:spPr>
          <a:xfrm flipH="1" rot="-4402531">
            <a:off x="2061121" y="2960174"/>
            <a:ext cx="66060" cy="117901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Shape 134"/>
          <p:cNvCxnSpPr/>
          <p:nvPr/>
        </p:nvCxnSpPr>
        <p:spPr>
          <a:xfrm rot="-4057816">
            <a:off x="4129742" y="2156549"/>
            <a:ext cx="89862" cy="10951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Shape 135"/>
          <p:cNvCxnSpPr/>
          <p:nvPr/>
        </p:nvCxnSpPr>
        <p:spPr>
          <a:xfrm flipH="1" rot="-4047416">
            <a:off x="4171578" y="2097946"/>
            <a:ext cx="51645" cy="117957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Shape 136"/>
          <p:cNvCxnSpPr/>
          <p:nvPr/>
        </p:nvCxnSpPr>
        <p:spPr>
          <a:xfrm rot="-1011248">
            <a:off x="7812944" y="2884083"/>
            <a:ext cx="116921" cy="126604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/>
          <p:cNvCxnSpPr/>
          <p:nvPr/>
        </p:nvCxnSpPr>
        <p:spPr>
          <a:xfrm flipH="1" rot="-1013733">
            <a:off x="7911811" y="2857028"/>
            <a:ext cx="67096" cy="136663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Shape 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7303" y="1348149"/>
            <a:ext cx="1537465" cy="92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4803" y="3274576"/>
            <a:ext cx="900899" cy="1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1035737" y="4097475"/>
            <a:ext cx="1864199" cy="3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Stickers are given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7382336" y="2228686"/>
            <a:ext cx="1864199" cy="3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Badges are given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.png" id="146" name="Shape 146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311700" y="319200"/>
            <a:ext cx="8520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Breathin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Exercise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807300"/>
            <a:ext cx="8607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CBT breathing technique: </a:t>
            </a: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count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inhale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hold for two, and exhal</a:t>
            </a: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four (repeat 4 times) 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boto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specific biofeedback: </a:t>
            </a: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ength &amp; depth of breaths ( strain gauge cord)</a:t>
            </a: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 around hippo’s stomach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expands and contracts as the child breaths. </a:t>
            </a: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 changes color if the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child breathes improperly </a:t>
            </a: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teaches children a song </a:t>
            </a:r>
          </a:p>
        </p:txBody>
      </p:sp>
      <p:sp>
        <p:nvSpPr>
          <p:cNvPr id="149" name="Shape 149"/>
          <p:cNvSpPr txBox="1"/>
          <p:nvPr>
            <p:ph idx="4294967295" type="body"/>
          </p:nvPr>
        </p:nvSpPr>
        <p:spPr>
          <a:xfrm>
            <a:off x="5595300" y="1145350"/>
            <a:ext cx="29391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9599" y="2817025"/>
            <a:ext cx="2129100" cy="2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wm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800" y="-71875"/>
            <a:ext cx="96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450625" y="445025"/>
            <a:ext cx="8190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4800">
                <a:latin typeface="Arial"/>
                <a:ea typeface="Arial"/>
                <a:cs typeface="Arial"/>
                <a:sym typeface="Arial"/>
              </a:rPr>
              <a:t>The Song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0625" y="1689850"/>
            <a:ext cx="6214800" cy="287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fill my tummy though my nose.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pause once it grows.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I blow the air all out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feel calm without a doubt!”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7570" y="767498"/>
            <a:ext cx="340800" cy="3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8574" y="2250625"/>
            <a:ext cx="2482799" cy="2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76200" y="0"/>
            <a:ext cx="9239824" cy="50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title"/>
          </p:nvPr>
        </p:nvSpPr>
        <p:spPr>
          <a:xfrm>
            <a:off x="311700" y="279000"/>
            <a:ext cx="49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1" i="0" lang="en" sz="3000" u="none" cap="none" strike="noStrike">
                <a:latin typeface="Arial"/>
                <a:ea typeface="Arial"/>
                <a:cs typeface="Arial"/>
                <a:sym typeface="Arial"/>
              </a:rPr>
              <a:t>Game Functionalities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66800" y="4203212"/>
            <a:ext cx="5037300" cy="8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444900" y="3309900"/>
            <a:ext cx="4665599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44900" y="694725"/>
            <a:ext cx="5037300" cy="4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</a:rPr>
              <a:t>Badges: 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</a:rPr>
              <a:t>Awarded when a level is completed in the challenging version 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</a:rPr>
              <a:t>Each </a:t>
            </a:r>
            <a:r>
              <a:rPr lang="en" sz="2000"/>
              <a:t>the themes of </a:t>
            </a:r>
            <a:r>
              <a:rPr b="0" i="0" lang="en" sz="2000" u="none" cap="none" strike="noStrike">
                <a:solidFill>
                  <a:srgbClr val="000000"/>
                </a:solidFill>
              </a:rPr>
              <a:t>the level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</a:rPr>
              <a:t>Stickers: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000"/>
              <a:t>N</a:t>
            </a:r>
            <a:r>
              <a:rPr b="0" i="0" lang="en" sz="2000" u="none" cap="none" strike="noStrike">
                <a:solidFill>
                  <a:srgbClr val="000000"/>
                </a:solidFill>
              </a:rPr>
              <a:t>on-challenging version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</a:rPr>
              <a:t>1-5 stickers are awarded depending on how well the child performs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2200" y="694722"/>
            <a:ext cx="3548100" cy="21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20984" l="2515" r="66549" t="22620"/>
          <a:stretch/>
        </p:blipFill>
        <p:spPr>
          <a:xfrm>
            <a:off x="6190872" y="2935475"/>
            <a:ext cx="1794299" cy="18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